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sldIdLst>
    <p:sldId id="256" r:id="rId3"/>
    <p:sldId id="257" r:id="rId4"/>
    <p:sldId id="258" r:id="rId5"/>
    <p:sldId id="259" r:id="rId6"/>
    <p:sldId id="29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3" d="100"/>
          <a:sy n="133" d="100"/>
        </p:scale>
        <p:origin x="-98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EE3F30-892A-47C9-B860-266D0B2E4F1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B18D9B0-2203-41AC-A786-080815D720D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A444B"/>
            </a:gs>
            <a:gs pos="50000">
              <a:srgbClr val="7D92A1"/>
            </a:gs>
            <a:gs pos="100000">
              <a:srgbClr val="3A444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752480" y="0"/>
            <a:ext cx="7391520" cy="1447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371600" y="1600200"/>
            <a:ext cx="7772400" cy="4572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FFFFF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1066680" y="640080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strike="noStrike" spc="-1">
                <a:solidFill>
                  <a:srgbClr val="FFFFFF"/>
                </a:solid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657240" y="640080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38880" y="640080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DC82FA-A3DD-4F90-8CDF-F4411A34CE58}" type="slidenum">
              <a:rPr lang="pl-PL" sz="1400" b="0" strike="noStrike" spc="-1">
                <a:solidFill>
                  <a:srgbClr val="FFFFFF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Oval 26"/>
          <p:cNvSpPr/>
          <p:nvPr/>
        </p:nvSpPr>
        <p:spPr>
          <a:xfrm>
            <a:off x="76320" y="88920"/>
            <a:ext cx="1473120" cy="1473120"/>
          </a:xfrm>
          <a:prstGeom prst="ellipse">
            <a:avLst/>
          </a:prstGeom>
          <a:solidFill>
            <a:srgbClr val="96A876">
              <a:alpha val="50000"/>
            </a:srgbClr>
          </a:solidFill>
          <a:ln w="7632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Oval 27"/>
          <p:cNvSpPr/>
          <p:nvPr/>
        </p:nvSpPr>
        <p:spPr>
          <a:xfrm>
            <a:off x="463680" y="488880"/>
            <a:ext cx="698400" cy="698400"/>
          </a:xfrm>
          <a:prstGeom prst="ellipse">
            <a:avLst/>
          </a:prstGeom>
          <a:solidFill>
            <a:srgbClr val="DDDDDD">
              <a:alpha val="50000"/>
            </a:srgbClr>
          </a:solidFill>
          <a:ln w="3816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Oval 28"/>
          <p:cNvSpPr/>
          <p:nvPr/>
        </p:nvSpPr>
        <p:spPr>
          <a:xfrm>
            <a:off x="165240" y="1638360"/>
            <a:ext cx="507960" cy="507960"/>
          </a:xfrm>
          <a:prstGeom prst="ellipse">
            <a:avLst/>
          </a:prstGeom>
          <a:solidFill>
            <a:srgbClr val="96A876">
              <a:alpha val="50000"/>
            </a:srgbClr>
          </a:solidFill>
          <a:ln w="38160">
            <a:solidFill>
              <a:srgbClr val="DDDDD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Oval 29"/>
          <p:cNvSpPr/>
          <p:nvPr/>
        </p:nvSpPr>
        <p:spPr>
          <a:xfrm>
            <a:off x="291960" y="1765440"/>
            <a:ext cx="254160" cy="253800"/>
          </a:xfrm>
          <a:prstGeom prst="ellipse">
            <a:avLst/>
          </a:prstGeom>
          <a:solidFill>
            <a:srgbClr val="7D92A1">
              <a:alpha val="50000"/>
            </a:srgbClr>
          </a:solidFill>
          <a:ln w="2844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Oval 30"/>
          <p:cNvSpPr/>
          <p:nvPr/>
        </p:nvSpPr>
        <p:spPr>
          <a:xfrm>
            <a:off x="152280" y="6032520"/>
            <a:ext cx="685800" cy="685800"/>
          </a:xfrm>
          <a:prstGeom prst="ellipse">
            <a:avLst/>
          </a:prstGeom>
          <a:solidFill>
            <a:srgbClr val="B2B2B2">
              <a:alpha val="50000"/>
            </a:srgbClr>
          </a:solidFill>
          <a:ln w="7632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Oval 31"/>
          <p:cNvSpPr/>
          <p:nvPr/>
        </p:nvSpPr>
        <p:spPr>
          <a:xfrm>
            <a:off x="304920" y="6184800"/>
            <a:ext cx="380880" cy="381240"/>
          </a:xfrm>
          <a:prstGeom prst="ellipse">
            <a:avLst/>
          </a:prstGeom>
          <a:solidFill>
            <a:srgbClr val="7D92A1">
              <a:alpha val="50000"/>
            </a:srgbClr>
          </a:solidFill>
          <a:ln w="3816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Oval 32"/>
          <p:cNvSpPr/>
          <p:nvPr/>
        </p:nvSpPr>
        <p:spPr>
          <a:xfrm>
            <a:off x="698400" y="5715000"/>
            <a:ext cx="304920" cy="304920"/>
          </a:xfrm>
          <a:prstGeom prst="ellipse">
            <a:avLst/>
          </a:prstGeom>
          <a:solidFill>
            <a:srgbClr val="96A876">
              <a:alpha val="50000"/>
            </a:srgbClr>
          </a:solidFill>
          <a:ln w="38160">
            <a:solidFill>
              <a:srgbClr val="DDDDD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Oval 34"/>
          <p:cNvSpPr/>
          <p:nvPr/>
        </p:nvSpPr>
        <p:spPr>
          <a:xfrm>
            <a:off x="1486080" y="76320"/>
            <a:ext cx="228600" cy="228600"/>
          </a:xfrm>
          <a:prstGeom prst="ellipse">
            <a:avLst/>
          </a:prstGeom>
          <a:solidFill>
            <a:srgbClr val="7D92A1">
              <a:alpha val="50000"/>
            </a:srgbClr>
          </a:solidFill>
          <a:ln w="3816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" name="Picture 39" descr="\\Penfold\Clients2\CUSTOM_SERVICES\Stock_Photography\digital-vision\Business Focus - Digital Vision\609034.jpg"/>
          <p:cNvPicPr/>
          <p:nvPr/>
        </p:nvPicPr>
        <p:blipFill>
          <a:blip r:embed="rId3"/>
          <a:srcRect l="7736"/>
          <a:stretch/>
        </p:blipFill>
        <p:spPr>
          <a:xfrm>
            <a:off x="177840" y="4038480"/>
            <a:ext cx="1006560" cy="1371600"/>
          </a:xfrm>
          <a:prstGeom prst="rect">
            <a:avLst/>
          </a:prstGeom>
          <a:ln w="101520">
            <a:solidFill>
              <a:srgbClr val="F8F8F8"/>
            </a:solidFill>
            <a:miter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A444B"/>
            </a:gs>
            <a:gs pos="50000">
              <a:srgbClr val="7D92A1"/>
            </a:gs>
            <a:gs pos="100000">
              <a:srgbClr val="3A444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41"/>
          <p:cNvSpPr/>
          <p:nvPr/>
        </p:nvSpPr>
        <p:spPr>
          <a:xfrm>
            <a:off x="152280" y="152280"/>
            <a:ext cx="3505320" cy="3505320"/>
          </a:xfrm>
          <a:prstGeom prst="ellipse">
            <a:avLst/>
          </a:prstGeom>
          <a:solidFill>
            <a:srgbClr val="96A876">
              <a:alpha val="50000"/>
            </a:srgbClr>
          </a:solidFill>
          <a:ln w="20304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Group 52"/>
          <p:cNvGrpSpPr/>
          <p:nvPr/>
        </p:nvGrpSpPr>
        <p:grpSpPr>
          <a:xfrm>
            <a:off x="8001000" y="5715000"/>
            <a:ext cx="914400" cy="914400"/>
            <a:chOff x="8001000" y="5715000"/>
            <a:chExt cx="914400" cy="914400"/>
          </a:xfrm>
        </p:grpSpPr>
        <p:sp>
          <p:nvSpPr>
            <p:cNvPr id="16" name="Oval 42"/>
            <p:cNvSpPr/>
            <p:nvPr/>
          </p:nvSpPr>
          <p:spPr>
            <a:xfrm>
              <a:off x="8001000" y="5715000"/>
              <a:ext cx="914400" cy="914400"/>
            </a:xfrm>
            <a:prstGeom prst="ellipse">
              <a:avLst/>
            </a:prstGeom>
            <a:solidFill>
              <a:srgbClr val="B2B2B2">
                <a:alpha val="50000"/>
              </a:srgbClr>
            </a:solidFill>
            <a:ln w="76320">
              <a:solidFill>
                <a:srgbClr val="F8F8F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 anchor="ctr">
              <a:no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Oval 43"/>
            <p:cNvSpPr/>
            <p:nvPr/>
          </p:nvSpPr>
          <p:spPr>
            <a:xfrm>
              <a:off x="8204040" y="5918040"/>
              <a:ext cx="508320" cy="508320"/>
            </a:xfrm>
            <a:prstGeom prst="ellipse">
              <a:avLst/>
            </a:prstGeom>
            <a:solidFill>
              <a:srgbClr val="7D92A1">
                <a:alpha val="50000"/>
              </a:srgbClr>
            </a:solidFill>
            <a:ln w="38160">
              <a:solidFill>
                <a:srgbClr val="F8F8F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 anchor="ctr">
              <a:no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Oval 44"/>
          <p:cNvSpPr/>
          <p:nvPr/>
        </p:nvSpPr>
        <p:spPr>
          <a:xfrm>
            <a:off x="1074600" y="1087560"/>
            <a:ext cx="1660680" cy="1660320"/>
          </a:xfrm>
          <a:prstGeom prst="ellipse">
            <a:avLst/>
          </a:prstGeom>
          <a:solidFill>
            <a:srgbClr val="DDDDDD">
              <a:alpha val="50000"/>
            </a:srgbClr>
          </a:solidFill>
          <a:ln w="3816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Oval 46"/>
          <p:cNvSpPr/>
          <p:nvPr/>
        </p:nvSpPr>
        <p:spPr>
          <a:xfrm>
            <a:off x="152280" y="3314880"/>
            <a:ext cx="609840" cy="609480"/>
          </a:xfrm>
          <a:prstGeom prst="ellipse">
            <a:avLst/>
          </a:prstGeom>
          <a:solidFill>
            <a:srgbClr val="96A876">
              <a:alpha val="50000"/>
            </a:srgbClr>
          </a:solidFill>
          <a:ln w="76320">
            <a:solidFill>
              <a:srgbClr val="DDDDD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Oval 47"/>
          <p:cNvSpPr/>
          <p:nvPr/>
        </p:nvSpPr>
        <p:spPr>
          <a:xfrm>
            <a:off x="7759800" y="5549760"/>
            <a:ext cx="304560" cy="304920"/>
          </a:xfrm>
          <a:prstGeom prst="ellipse">
            <a:avLst/>
          </a:prstGeom>
          <a:solidFill>
            <a:srgbClr val="96A876">
              <a:alpha val="50000"/>
            </a:srgbClr>
          </a:solidFill>
          <a:ln w="38160">
            <a:solidFill>
              <a:srgbClr val="F8F8F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" name="Group 51"/>
          <p:cNvGrpSpPr/>
          <p:nvPr/>
        </p:nvGrpSpPr>
        <p:grpSpPr>
          <a:xfrm>
            <a:off x="3467160" y="101520"/>
            <a:ext cx="914400" cy="914400"/>
            <a:chOff x="3467160" y="101520"/>
            <a:chExt cx="914400" cy="914400"/>
          </a:xfrm>
        </p:grpSpPr>
        <p:sp>
          <p:nvSpPr>
            <p:cNvPr id="22" name="Oval 40"/>
            <p:cNvSpPr/>
            <p:nvPr/>
          </p:nvSpPr>
          <p:spPr>
            <a:xfrm>
              <a:off x="3467160" y="101520"/>
              <a:ext cx="914400" cy="914400"/>
            </a:xfrm>
            <a:prstGeom prst="ellipse">
              <a:avLst/>
            </a:prstGeom>
            <a:solidFill>
              <a:srgbClr val="96A876">
                <a:alpha val="50000"/>
              </a:srgbClr>
            </a:solidFill>
            <a:ln w="76320">
              <a:solidFill>
                <a:srgbClr val="DDDDDD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 anchor="ctr">
              <a:no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" name="Oval 48"/>
            <p:cNvSpPr/>
            <p:nvPr/>
          </p:nvSpPr>
          <p:spPr>
            <a:xfrm>
              <a:off x="3695760" y="330120"/>
              <a:ext cx="457200" cy="457200"/>
            </a:xfrm>
            <a:prstGeom prst="ellipse">
              <a:avLst/>
            </a:prstGeom>
            <a:solidFill>
              <a:srgbClr val="7D92A1">
                <a:alpha val="50000"/>
              </a:srgbClr>
            </a:solidFill>
            <a:ln w="57240">
              <a:solidFill>
                <a:srgbClr val="F8F8F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 anchor="ctr">
              <a:noAutofit/>
            </a:bodyPr>
            <a:lstStyle/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4" name="Picture 55" descr="\\Penfold\Clients2\CUSTOM_SERVICES\Stock_Photography\digital-vision\Business Focus - Digital Vision\609034.jpg"/>
          <p:cNvPicPr/>
          <p:nvPr/>
        </p:nvPicPr>
        <p:blipFill>
          <a:blip r:embed="rId3"/>
          <a:stretch/>
        </p:blipFill>
        <p:spPr>
          <a:xfrm>
            <a:off x="7029360" y="361800"/>
            <a:ext cx="1819440" cy="2286000"/>
          </a:xfrm>
          <a:prstGeom prst="rect">
            <a:avLst/>
          </a:prstGeom>
          <a:ln w="152280">
            <a:solidFill>
              <a:srgbClr val="F8F8F8"/>
            </a:solidFill>
            <a:miter/>
          </a:ln>
        </p:spPr>
      </p:pic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752480" y="0"/>
            <a:ext cx="7391520" cy="1447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371600" y="1600200"/>
            <a:ext cx="7772400" cy="4572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FFFFFF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FFFFFF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FFFFFF"/>
                </a:solidFill>
                <a:latin typeface="Arial"/>
              </a:rPr>
              <a:t>Seventh Outline Level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dt" idx="4"/>
          </p:nvPr>
        </p:nvSpPr>
        <p:spPr>
          <a:xfrm>
            <a:off x="0" y="609588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b="0" strike="noStrike" spc="-1">
                <a:solidFill>
                  <a:srgbClr val="F8F8F8"/>
                </a:solidFill>
                <a:latin typeface="Times New Roman"/>
              </a:defRPr>
            </a:lvl1pPr>
          </a:lstStyle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b="0" strike="noStrike" spc="-1">
                <a:solidFill>
                  <a:srgbClr val="F8F8F8"/>
                </a:solidFill>
                <a:latin typeface="Times New Roman"/>
              </a:rPr>
              <a:t>&lt;date/time&gt;</a:t>
            </a:r>
            <a:endParaRPr lang="en-US" sz="1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5"/>
          </p:nvPr>
        </p:nvSpPr>
        <p:spPr>
          <a:xfrm>
            <a:off x="2438280" y="609588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6"/>
          </p:nvPr>
        </p:nvSpPr>
        <p:spPr>
          <a:xfrm>
            <a:off x="5867280" y="609588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b="0" strike="noStrike" spc="-1">
                <a:solidFill>
                  <a:srgbClr val="F8F8F8"/>
                </a:solidFill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640F2A5-AD12-4DBB-AD26-8D59B623DD3C}" type="slidenum">
              <a:rPr lang="pl-PL" sz="1400" b="0" strike="noStrike" spc="-1">
                <a:solidFill>
                  <a:srgbClr val="F8F8F8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809880" y="3200040"/>
            <a:ext cx="51818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4400" b="0" strike="noStrike" spc="-1">
                <a:solidFill>
                  <a:srgbClr val="FFFFFF"/>
                </a:solidFill>
                <a:latin typeface="Arial"/>
              </a:rPr>
              <a:t>Praktyki </a:t>
            </a:r>
            <a:endParaRPr lang="en-US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subTitle"/>
          </p:nvPr>
        </p:nvSpPr>
        <p:spPr>
          <a:xfrm>
            <a:off x="179280" y="4571640"/>
            <a:ext cx="8831520" cy="1066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r"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Wydziałowy koordynator ds. praktyk: dr Beata Kanarek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indent="0" algn="r"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Wydział Prawa i Administracji US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ole tekstowe 38"/>
          <p:cNvSpPr txBox="1"/>
          <p:nvPr/>
        </p:nvSpPr>
        <p:spPr>
          <a:xfrm>
            <a:off x="1530360" y="1125000"/>
            <a:ext cx="7524720" cy="5046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Realizacja praktyki w innym czasie wymaga zgody opiekuna praktyki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w uzasadnieniu wniosku musi wykazać, że  zmiana terminu odbycia praktyki nie będzie kolidowała z jego obowiązkami studenckimi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Strzałka w prawo 3"/>
          <p:cNvSpPr/>
          <p:nvPr/>
        </p:nvSpPr>
        <p:spPr>
          <a:xfrm rot="5400000">
            <a:off x="4432320" y="1952640"/>
            <a:ext cx="504720" cy="1152720"/>
          </a:xfrm>
          <a:prstGeom prst="rightArrow">
            <a:avLst>
              <a:gd name="adj1" fmla="val 50000"/>
              <a:gd name="adj2" fmla="val 54884"/>
            </a:avLst>
          </a:prstGeom>
          <a:solidFill>
            <a:srgbClr val="FF0000"/>
          </a:solidFill>
          <a:ln w="25560">
            <a:solidFill>
              <a:srgbClr val="00956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ole tekstowe 40"/>
          <p:cNvSpPr txBox="1"/>
          <p:nvPr/>
        </p:nvSpPr>
        <p:spPr>
          <a:xfrm>
            <a:off x="1476000" y="333000"/>
            <a:ext cx="7520040" cy="581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Obowiązkowa praktyka trwa  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4 tygodnie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na wszystkich kierunkach studiów.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może zrealizować praktykę w jednej części albo w dwóch częściach, o ile łącznie zrealizuje praktykę w wymiarze nie mniejszym niż 4 tygodnie.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ole tekstowe 41"/>
          <p:cNvSpPr txBox="1"/>
          <p:nvPr/>
        </p:nvSpPr>
        <p:spPr>
          <a:xfrm>
            <a:off x="1371600" y="1143000"/>
            <a:ext cx="7772400" cy="5029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Odbycie praktyki stanowi warunek ukończenia studiów.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Za odbyte i zaliczone praktyki programowe przysługują studentowi  punkty ECTS doliczane na ostatnim semestrze studiów.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752480" y="0"/>
            <a:ext cx="7391520" cy="144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4400" b="0" strike="noStrike" spc="-1">
                <a:solidFill>
                  <a:srgbClr val="FFFFFF"/>
                </a:solidFill>
                <a:latin typeface="Arial"/>
              </a:rPr>
              <a:t>Formy odbycia praktyki:</a:t>
            </a:r>
            <a:endParaRPr lang="en-US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pole tekstowe 43"/>
          <p:cNvSpPr txBox="1"/>
          <p:nvPr/>
        </p:nvSpPr>
        <p:spPr>
          <a:xfrm>
            <a:off x="1258920" y="1547640"/>
            <a:ext cx="7772400" cy="5329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lnSpcReduction="10000"/>
          </a:bodyPr>
          <a:lstStyle/>
          <a:p>
            <a:pPr marL="343080" indent="-343080" algn="just">
              <a:spcBef>
                <a:spcPts val="6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Odbycie praktyki u organizatora wskazanego przez Wydział albo na podstawie indywidualnego porozumienia studenta z </a:t>
            </a:r>
            <a:r>
              <a:rPr lang="pl-PL" sz="2400" b="0" strike="noStrike" spc="-1" dirty="0" err="1">
                <a:solidFill>
                  <a:srgbClr val="FFFFFF"/>
                </a:solidFill>
                <a:latin typeface="Arial"/>
              </a:rPr>
              <a:t>praktykodawcą</a:t>
            </a: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Udział w Wirtualnej Kancelarii Prawnej Wydziału</a:t>
            </a: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Zaliczenie czynności wykonywanych w szczególności w ramach zatrudnienia, stażu lub wolontariatu, jeżeli umożliwiły  uzyskanie efektów uczenia się określonych w programie studiów dla praktyk </a:t>
            </a: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6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Działalność studenta w </a:t>
            </a:r>
            <a:r>
              <a:rPr lang="pl-PL" sz="2400" b="1" strike="noStrike" spc="-1" dirty="0">
                <a:solidFill>
                  <a:srgbClr val="FF0000"/>
                </a:solidFill>
                <a:latin typeface="Arial"/>
              </a:rPr>
              <a:t>Klinice Prawa</a:t>
            </a: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 Wydziału Prawa i Administracji US, na podstawie opinii osoby nadzorującej tę działalność</a:t>
            </a: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ole tekstowe 44"/>
          <p:cNvSpPr txBox="1"/>
          <p:nvPr/>
        </p:nvSpPr>
        <p:spPr>
          <a:xfrm>
            <a:off x="1907640" y="1600200"/>
            <a:ext cx="626436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ctr">
              <a:spcBef>
                <a:spcPts val="11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4800" b="0" strike="noStrike" spc="-1">
                <a:solidFill>
                  <a:srgbClr val="FF0000"/>
                </a:solidFill>
                <a:latin typeface="Arial"/>
              </a:rPr>
              <a:t>Gdzie szukać informacji na temat praktyk?</a:t>
            </a:r>
            <a:endParaRPr lang="en-US" sz="4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Symbol zastępczy zawartości 2"/>
          <p:cNvPicPr/>
          <p:nvPr/>
        </p:nvPicPr>
        <p:blipFill>
          <a:blip r:embed="rId2"/>
          <a:srcRect l="20736" t="9883" r="13941" b="9414"/>
          <a:stretch/>
        </p:blipFill>
        <p:spPr>
          <a:xfrm>
            <a:off x="1763640" y="907920"/>
            <a:ext cx="6912000" cy="5329440"/>
          </a:xfrm>
          <a:prstGeom prst="rect">
            <a:avLst/>
          </a:prstGeom>
          <a:ln w="0">
            <a:noFill/>
          </a:ln>
        </p:spPr>
      </p:pic>
      <p:sp>
        <p:nvSpPr>
          <p:cNvPr id="47" name="Strzałka w dół 3"/>
          <p:cNvSpPr/>
          <p:nvPr/>
        </p:nvSpPr>
        <p:spPr>
          <a:xfrm>
            <a:off x="5651640" y="404640"/>
            <a:ext cx="288720" cy="936720"/>
          </a:xfrm>
          <a:prstGeom prst="downArrow">
            <a:avLst>
              <a:gd name="adj1" fmla="val 50000"/>
              <a:gd name="adj2" fmla="val 50048"/>
            </a:avLst>
          </a:prstGeom>
          <a:solidFill>
            <a:srgbClr val="FF0000"/>
          </a:solidFill>
          <a:ln w="25560">
            <a:solidFill>
              <a:srgbClr val="00956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Obraz 4"/>
          <p:cNvPicPr/>
          <p:nvPr/>
        </p:nvPicPr>
        <p:blipFill>
          <a:blip r:embed="rId3"/>
          <a:stretch/>
        </p:blipFill>
        <p:spPr>
          <a:xfrm rot="18087000">
            <a:off x="4903560" y="1698840"/>
            <a:ext cx="347760" cy="1135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ole tekstowe 48"/>
          <p:cNvSpPr txBox="1"/>
          <p:nvPr/>
        </p:nvSpPr>
        <p:spPr>
          <a:xfrm>
            <a:off x="1618920" y="1600200"/>
            <a:ext cx="669780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ctr">
              <a:spcBef>
                <a:spcPts val="1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54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spcBef>
                <a:spcPts val="1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5400" b="0" strike="noStrike" spc="-1">
                <a:solidFill>
                  <a:srgbClr val="FF0000"/>
                </a:solidFill>
                <a:latin typeface="Arial"/>
              </a:rPr>
              <a:t>Procedura</a:t>
            </a:r>
            <a:endParaRPr lang="en-US" sz="5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ole tekstowe 49"/>
          <p:cNvSpPr txBox="1"/>
          <p:nvPr/>
        </p:nvSpPr>
        <p:spPr>
          <a:xfrm>
            <a:off x="1547280" y="260280"/>
            <a:ext cx="7488360" cy="5911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Student chce odbyć praktykę u organizatora, umieszczonego w wykazie praktykodawców na stronie Wydziału 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składa w sekcji ds. studenckich: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1) wniosek o przyjęcie na praktykę;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2) wypełniony w dwóch egzemplarzach formularz porozumienia w sprawie organizacji praktyki;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3) dwa egzemplarze ramowego programu praktyki;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4) kopię umowy ubezpieczenia od następstw nieszczęśliwych wypadków, zawartej co najmniej na czas odbywania praktyki.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Strzałka w dół 3"/>
          <p:cNvSpPr/>
          <p:nvPr/>
        </p:nvSpPr>
        <p:spPr>
          <a:xfrm>
            <a:off x="4514760" y="1596960"/>
            <a:ext cx="720720" cy="5763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560">
            <a:solidFill>
              <a:srgbClr val="00956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Obraz 4"/>
          <p:cNvPicPr/>
          <p:nvPr/>
        </p:nvPicPr>
        <p:blipFill>
          <a:blip r:embed="rId2"/>
          <a:stretch/>
        </p:blipFill>
        <p:spPr>
          <a:xfrm>
            <a:off x="5465880" y="1596960"/>
            <a:ext cx="793800" cy="603360"/>
          </a:xfrm>
          <a:prstGeom prst="rect">
            <a:avLst/>
          </a:prstGeom>
          <a:ln w="0">
            <a:noFill/>
          </a:ln>
        </p:spPr>
      </p:pic>
      <p:pic>
        <p:nvPicPr>
          <p:cNvPr id="53" name="Obraz 5"/>
          <p:cNvPicPr/>
          <p:nvPr/>
        </p:nvPicPr>
        <p:blipFill>
          <a:blip r:embed="rId2"/>
          <a:stretch/>
        </p:blipFill>
        <p:spPr>
          <a:xfrm>
            <a:off x="3389400" y="1568520"/>
            <a:ext cx="793800" cy="604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ymbol zastępczy zawartości 3" descr="Wniosek-o-przyjęcie-na-praktykę-wskazaną-przez-WPiA(2) - Word"/>
          <p:cNvPicPr/>
          <p:nvPr/>
        </p:nvPicPr>
        <p:blipFill>
          <a:blip r:embed="rId2"/>
          <a:srcRect l="35206" t="16985" r="34222" b="3185"/>
          <a:stretch/>
        </p:blipFill>
        <p:spPr>
          <a:xfrm>
            <a:off x="2987640" y="333360"/>
            <a:ext cx="5113440" cy="6264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ole tekstowe 54"/>
          <p:cNvSpPr txBox="1"/>
          <p:nvPr/>
        </p:nvSpPr>
        <p:spPr>
          <a:xfrm>
            <a:off x="1547280" y="260280"/>
            <a:ext cx="7488360" cy="6337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865"/>
          </a:bodyPr>
          <a:lstStyle/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Student chce odbyć praktykę u wybranego przez siebie organizatora: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składa w sekcji ds. studenckich: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1) wypełniony w dwóch egzemplarzach formularz porozumienia w sprawie organizacji praktyki </a:t>
            </a:r>
            <a:r>
              <a:rPr lang="pl-PL" sz="2800" b="0" strike="noStrike" spc="-1">
                <a:solidFill>
                  <a:srgbClr val="FF0000"/>
                </a:solidFill>
                <a:latin typeface="Arial"/>
              </a:rPr>
              <a:t>podpisany przez upoważnionego do tego przedstawiciela wybranego przez siebie organizatora</a:t>
            </a: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;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2) dwa egzemplarze ramowego programu praktyki;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3) kopię umowy ubezpieczenia od następstw nieszczęśliwych wypadków, zawartej co najmniej na czas odbywania praktyki.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Strzałka w dół 3"/>
          <p:cNvSpPr/>
          <p:nvPr/>
        </p:nvSpPr>
        <p:spPr>
          <a:xfrm>
            <a:off x="4295880" y="1212840"/>
            <a:ext cx="720720" cy="5763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560">
            <a:solidFill>
              <a:srgbClr val="00956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Obraz 4"/>
          <p:cNvPicPr/>
          <p:nvPr/>
        </p:nvPicPr>
        <p:blipFill>
          <a:blip r:embed="rId2"/>
          <a:stretch/>
        </p:blipFill>
        <p:spPr>
          <a:xfrm>
            <a:off x="5172120" y="1206360"/>
            <a:ext cx="792000" cy="604800"/>
          </a:xfrm>
          <a:prstGeom prst="rect">
            <a:avLst/>
          </a:prstGeom>
          <a:ln w="0">
            <a:noFill/>
          </a:ln>
        </p:spPr>
      </p:pic>
      <p:pic>
        <p:nvPicPr>
          <p:cNvPr id="58" name="Obraz 5"/>
          <p:cNvPicPr/>
          <p:nvPr/>
        </p:nvPicPr>
        <p:blipFill>
          <a:blip r:embed="rId2"/>
          <a:stretch/>
        </p:blipFill>
        <p:spPr>
          <a:xfrm>
            <a:off x="3348000" y="1197000"/>
            <a:ext cx="792360" cy="603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ole tekstowe 31"/>
          <p:cNvSpPr txBox="1"/>
          <p:nvPr/>
        </p:nvSpPr>
        <p:spPr>
          <a:xfrm>
            <a:off x="1142640" y="356760"/>
            <a:ext cx="7643880" cy="6000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Praktyka jest  obowiązkowa dla studentów studiujących na wszystkich kierunkach realizowanych na WPiA US.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ymbol zastępczy zawartości 3"/>
          <p:cNvPicPr/>
          <p:nvPr/>
        </p:nvPicPr>
        <p:blipFill>
          <a:blip r:embed="rId2"/>
          <a:srcRect l="18530" t="14824" r="18470" b="7766"/>
          <a:stretch/>
        </p:blipFill>
        <p:spPr>
          <a:xfrm>
            <a:off x="1403280" y="620640"/>
            <a:ext cx="7345440" cy="576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le tekstowe 59"/>
          <p:cNvSpPr txBox="1"/>
          <p:nvPr/>
        </p:nvSpPr>
        <p:spPr>
          <a:xfrm>
            <a:off x="1371600" y="1125360"/>
            <a:ext cx="7448400" cy="5399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1" strike="noStrike" spc="-1">
                <a:solidFill>
                  <a:srgbClr val="FF0000"/>
                </a:solidFill>
                <a:latin typeface="Arial"/>
              </a:rPr>
              <a:t>Uwaga!!!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Porozumienie stanowi dokument, więc należy dołożyć należytej staranności przy jego wypełnianiu.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Jako osobę, która może zawrzeć takie porozumienie ze strony Wydziału proszę wpisać </a:t>
            </a:r>
            <a:r>
              <a:rPr lang="pl-PL" sz="3200" b="0" strike="noStrike" spc="-1">
                <a:solidFill>
                  <a:srgbClr val="92D050"/>
                </a:solidFill>
                <a:latin typeface="Arial"/>
              </a:rPr>
              <a:t>dr Beatę Kanarek – Wydziałowego koordynatora ds. praktyk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Symbol zastępczy zawartości 3"/>
          <p:cNvPicPr/>
          <p:nvPr/>
        </p:nvPicPr>
        <p:blipFill>
          <a:blip r:embed="rId2"/>
          <a:srcRect l="25943" t="11531" r="27736" b="14352"/>
          <a:stretch/>
        </p:blipFill>
        <p:spPr>
          <a:xfrm>
            <a:off x="2916360" y="549360"/>
            <a:ext cx="5184720" cy="5832360"/>
          </a:xfrm>
          <a:prstGeom prst="rect">
            <a:avLst/>
          </a:prstGeom>
          <a:ln w="0">
            <a:noFill/>
          </a:ln>
        </p:spPr>
      </p:pic>
      <p:sp>
        <p:nvSpPr>
          <p:cNvPr id="62" name="Strzałka w prawo 4"/>
          <p:cNvSpPr/>
          <p:nvPr/>
        </p:nvSpPr>
        <p:spPr>
          <a:xfrm>
            <a:off x="2124000" y="4292640"/>
            <a:ext cx="1800360" cy="1008000"/>
          </a:xfrm>
          <a:prstGeom prst="rightArrow">
            <a:avLst>
              <a:gd name="adj1" fmla="val 50000"/>
              <a:gd name="adj2" fmla="val 50010"/>
            </a:avLst>
          </a:prstGeom>
          <a:solidFill>
            <a:srgbClr val="FF0000"/>
          </a:solidFill>
          <a:ln w="25560">
            <a:solidFill>
              <a:srgbClr val="00956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ole tekstowe 62"/>
          <p:cNvSpPr txBox="1"/>
          <p:nvPr/>
        </p:nvSpPr>
        <p:spPr>
          <a:xfrm>
            <a:off x="2050560" y="1413000"/>
            <a:ext cx="669780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Dokumenty do sekcji ds. studenckich składa się </a:t>
            </a:r>
            <a:r>
              <a:rPr lang="pl-PL" sz="3200" b="1" strike="noStrike" spc="-1">
                <a:solidFill>
                  <a:srgbClr val="FF0000"/>
                </a:solidFill>
                <a:latin typeface="Arial"/>
              </a:rPr>
              <a:t>co najmniej 14 dni 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przed planowanym terminem rozpoczęcia praktyki, jednak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nie później niż 30 czerwca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roku akademickiego, w którym zamierza odbyć praktykę.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ole tekstowe 63"/>
          <p:cNvSpPr txBox="1"/>
          <p:nvPr/>
        </p:nvSpPr>
        <p:spPr>
          <a:xfrm>
            <a:off x="1371240" y="475920"/>
            <a:ext cx="7521480" cy="5977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Opiekun niezwłocznie po złożeniu przez studenta dokumentów zatwierdza porozumienie albo odmawia jego zatwierdzenia, wskazując przyczynę odmowy.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ymbol zastępczy zawartości 3"/>
          <p:cNvPicPr/>
          <p:nvPr/>
        </p:nvPicPr>
        <p:blipFill>
          <a:blip r:embed="rId2"/>
          <a:srcRect l="29132" t="18131" r="29177" b="4458"/>
          <a:stretch/>
        </p:blipFill>
        <p:spPr>
          <a:xfrm>
            <a:off x="3132000" y="476280"/>
            <a:ext cx="4608720" cy="5905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ole tekstowe 65"/>
          <p:cNvSpPr txBox="1"/>
          <p:nvPr/>
        </p:nvSpPr>
        <p:spPr>
          <a:xfrm>
            <a:off x="1371240" y="475920"/>
            <a:ext cx="7521480" cy="5977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Opiekun o odmowie zatwierdzenia porozumienia niezwłocznie informuje studenta za pośrednictwem sekcji ds. studenckich.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ole tekstowe 66"/>
          <p:cNvSpPr txBox="1"/>
          <p:nvPr/>
        </p:nvSpPr>
        <p:spPr>
          <a:xfrm>
            <a:off x="1371240" y="692280"/>
            <a:ext cx="7521480" cy="5479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Sekcja ds. studenckich niezwłocznie zawiadamia studenta o możliwości odbioru porozumienia w sprawie organizacji praktyki, podpisanego przez osobę upoważnioną do reprezentowania Uniwersytetu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ole tekstowe 67"/>
          <p:cNvSpPr txBox="1"/>
          <p:nvPr/>
        </p:nvSpPr>
        <p:spPr>
          <a:xfrm>
            <a:off x="1619280" y="549000"/>
            <a:ext cx="7129440" cy="604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W sytuacji, gdy liczba wniosków o praktykę z oferty Wydziału, przekracza liczbę dostępnych u danego organizatora miejsc na praktykę, opiekun dokonuje wyboru osób zakwalifikowanych do realizacji praktyki u tego organizatora, w oparciu o </a:t>
            </a:r>
            <a:r>
              <a:rPr lang="pl-PL" sz="2800" b="1" strike="noStrike" spc="-1">
                <a:solidFill>
                  <a:srgbClr val="FF0000"/>
                </a:solidFill>
                <a:latin typeface="Arial"/>
              </a:rPr>
              <a:t>kryterium kolejności złożenia wniosku</a:t>
            </a:r>
            <a:r>
              <a:rPr lang="pl-PL" sz="2800" b="0" strike="noStrike" spc="-1">
                <a:solidFill>
                  <a:srgbClr val="FFFFFF"/>
                </a:solidFill>
                <a:latin typeface="Arial"/>
              </a:rPr>
              <a:t>, a pozostałe osoby informuje za pośrednictwem sekcji ds. studenckich o niezakwalifikowaniu i w miarę możliwości proponuje innych dostępnych organizatorów albo zawiadamia o konieczności samodzielnego znalezienia organizatora. 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ole tekstowe 68"/>
          <p:cNvSpPr txBox="1"/>
          <p:nvPr/>
        </p:nvSpPr>
        <p:spPr>
          <a:xfrm>
            <a:off x="1547280" y="1600200"/>
            <a:ext cx="727236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zobowiązany jest do prowadzenia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dziennika praktyki 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przez dokonywanie w nim wpisów dotyczących czynności wykonywanych podczas praktyki.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ole tekstowe 32"/>
          <p:cNvSpPr txBox="1"/>
          <p:nvPr/>
        </p:nvSpPr>
        <p:spPr>
          <a:xfrm>
            <a:off x="1142640" y="357120"/>
            <a:ext cx="7821720" cy="638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kierunku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administracja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realizuje praktykę na studiach: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1) pierwszego stopnia - po zakończeniu realizacji zajęć dydaktycznych na pierwszym roku studiów;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2) drugiego stopnia - po zakończeniu realizacji zajęć dydaktycznych na pierwszym roku studiów;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- choćby nie uzyskał jeszcze ich zaliczenia.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Symbol zastępczy zawartości 3"/>
          <p:cNvPicPr/>
          <p:nvPr/>
        </p:nvPicPr>
        <p:blipFill>
          <a:blip r:embed="rId2"/>
          <a:srcRect l="4480" t="14824" r="2874" b="6121"/>
          <a:stretch/>
        </p:blipFill>
        <p:spPr>
          <a:xfrm>
            <a:off x="1692360" y="1484280"/>
            <a:ext cx="7272360" cy="4681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le tekstowe 70"/>
          <p:cNvSpPr txBox="1"/>
          <p:nvPr/>
        </p:nvSpPr>
        <p:spPr>
          <a:xfrm>
            <a:off x="1371600" y="1600200"/>
            <a:ext cx="744840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Organizator wystawia opinię o przebiegu praktyki niezwłocznie, nie później jednak niż w terminie 7 dni od dnia zakończenia praktyki przez studenta.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Symbol zastępczy zawartości 3"/>
          <p:cNvPicPr/>
          <p:nvPr/>
        </p:nvPicPr>
        <p:blipFill>
          <a:blip r:embed="rId2"/>
          <a:srcRect l="15850" t="13190" r="17445" b="4458"/>
          <a:stretch/>
        </p:blipFill>
        <p:spPr>
          <a:xfrm>
            <a:off x="1908000" y="907920"/>
            <a:ext cx="6912000" cy="5329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ole tekstowe 72"/>
          <p:cNvSpPr txBox="1"/>
          <p:nvPr/>
        </p:nvSpPr>
        <p:spPr>
          <a:xfrm>
            <a:off x="1371600" y="1600200"/>
            <a:ext cx="777240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składa w sekcji ds. studenckich uzyskaną od organizatora opinię o przebiegu praktyki wraz z dziennikiem praktyki, niezwłocznie, ale nie później niż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w terminie 7 dni od dnia zakończenia praktyki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ole tekstowe 73"/>
          <p:cNvSpPr txBox="1"/>
          <p:nvPr/>
        </p:nvSpPr>
        <p:spPr>
          <a:xfrm>
            <a:off x="1763280" y="981000"/>
            <a:ext cx="7201080" cy="5191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Opiekun zalicza praktykę, biorąc pod uwagę pozytywną opinię o jej przebiegu i treść dziennika praktyki.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W dzienniku praktyki opiekun ocenia osiągnięcie każdego z zakładanych dla praktyki programem studiów efektów uczenia się.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52480" y="188640"/>
            <a:ext cx="7212240" cy="125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4400" b="0" strike="noStrike" spc="-1">
                <a:solidFill>
                  <a:srgbClr val="FF0000"/>
                </a:solidFill>
                <a:latin typeface="Arial"/>
              </a:rPr>
              <a:t>Hospitacje praktyk</a:t>
            </a:r>
            <a:endParaRPr lang="en-US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pole tekstowe 75"/>
          <p:cNvSpPr txBox="1"/>
          <p:nvPr/>
        </p:nvSpPr>
        <p:spPr>
          <a:xfrm>
            <a:off x="1371600" y="1341360"/>
            <a:ext cx="7593120" cy="5183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000" b="0" strike="noStrike" spc="-1">
                <a:solidFill>
                  <a:srgbClr val="FFFFFF"/>
                </a:solidFill>
                <a:latin typeface="Arial"/>
              </a:rPr>
              <a:t>Praktyki podlegają hospitacjom.</a:t>
            </a: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000" b="0" strike="noStrike" spc="-1">
                <a:solidFill>
                  <a:srgbClr val="FFFFFF"/>
                </a:solidFill>
                <a:latin typeface="Arial"/>
              </a:rPr>
              <a:t>Hospitacje praktyk polegają na osobistym/telefonicznym/mejlowym sprawdzeniu w szczególności:</a:t>
            </a: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000" b="0" strike="noStrike" spc="-1">
                <a:solidFill>
                  <a:srgbClr val="FFFFFF"/>
                </a:solidFill>
                <a:latin typeface="Arial"/>
              </a:rPr>
              <a:t>1) czy student realizuje praktykę zgodnie z harmonogramem;</a:t>
            </a: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000" b="0" strike="noStrike" spc="-1">
                <a:solidFill>
                  <a:srgbClr val="FFFFFF"/>
                </a:solidFill>
                <a:latin typeface="Arial"/>
              </a:rPr>
              <a:t>2) w jakim stopniu praktyka umożliwia osiągnięcie efektów uczenia się przewidzianych w programie kształcenia i doskonalenia umiejętności zawodowych.</a:t>
            </a: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Symbol zastępczy zawartości 3"/>
          <p:cNvPicPr/>
          <p:nvPr/>
        </p:nvPicPr>
        <p:blipFill>
          <a:blip r:embed="rId2"/>
          <a:srcRect l="18941" t="16486" r="18986" b="7752"/>
          <a:stretch/>
        </p:blipFill>
        <p:spPr>
          <a:xfrm>
            <a:off x="1835280" y="692280"/>
            <a:ext cx="6984720" cy="5616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ole tekstowe 77"/>
          <p:cNvSpPr txBox="1"/>
          <p:nvPr/>
        </p:nvSpPr>
        <p:spPr>
          <a:xfrm>
            <a:off x="1371600" y="1600200"/>
            <a:ext cx="7772400" cy="4572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Dziękuję za uwagę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9" name="Picture 4" descr="C:\Documents and Settings\Właściciel\Moje dokumenty\Moje obrazy\Microsoft Clip Organizer\j0437563.wmf"/>
          <p:cNvPicPr/>
          <p:nvPr/>
        </p:nvPicPr>
        <p:blipFill>
          <a:blip r:embed="rId2"/>
          <a:stretch/>
        </p:blipFill>
        <p:spPr>
          <a:xfrm>
            <a:off x="5000760" y="2786040"/>
            <a:ext cx="1942920" cy="1984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ole tekstowe 33"/>
          <p:cNvSpPr txBox="1"/>
          <p:nvPr/>
        </p:nvSpPr>
        <p:spPr>
          <a:xfrm>
            <a:off x="1142640" y="357120"/>
            <a:ext cx="7821720" cy="638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kierunku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prawo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realizuje praktykę po zakończeniu zajęć dydaktycznych na trzecim roku studiów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- choćby nie uzyskał jeszcze ich zaliczenia.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r>
              <a:rPr lang="pl-PL" sz="2400" b="1" strike="noStrike" spc="-1">
                <a:solidFill>
                  <a:srgbClr val="FF0000"/>
                </a:solidFill>
                <a:latin typeface="Arial"/>
              </a:rPr>
              <a:t>UWAGA: co najmniej 1 tydzień tej praktyki musi odbyć się w sądzie </a:t>
            </a:r>
            <a:r>
              <a:rPr lang="pl-PL" sz="2400" b="0" strike="noStrike" spc="-1">
                <a:solidFill>
                  <a:srgbClr val="FFFFFF"/>
                </a:solidFill>
                <a:latin typeface="Arial"/>
              </a:rPr>
              <a:t>– szczegóły na następnym slajdzie.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ole tekstowe 33"/>
          <p:cNvSpPr txBox="1"/>
          <p:nvPr/>
        </p:nvSpPr>
        <p:spPr>
          <a:xfrm>
            <a:off x="1371600" y="548680"/>
            <a:ext cx="7448400" cy="5975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just">
              <a:spcBef>
                <a:spcPts val="799"/>
              </a:spcBef>
              <a:tabLst>
                <a:tab pos="0" algn="l"/>
              </a:tabLst>
            </a:pPr>
            <a:r>
              <a:rPr lang="pl-PL" sz="3600" b="1" strike="noStrike" spc="-1" dirty="0">
                <a:solidFill>
                  <a:srgbClr val="FF0000"/>
                </a:solidFill>
                <a:latin typeface="Arial"/>
              </a:rPr>
              <a:t>UWAGA! Kierunek prawo</a:t>
            </a:r>
            <a:endParaRPr lang="en-US" sz="36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endParaRPr lang="en-US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r>
              <a:rPr lang="pl-PL" sz="3200" b="0" strike="noStrike" spc="-1" dirty="0">
                <a:solidFill>
                  <a:srgbClr val="FFFFFF"/>
                </a:solidFill>
                <a:latin typeface="Arial"/>
              </a:rPr>
              <a:t>Studenci kierunku prawo są obowiązani do zrealizowania praktyki w </a:t>
            </a:r>
            <a:r>
              <a:rPr lang="pl-PL" sz="3200" b="1" strike="noStrike" spc="-1" dirty="0">
                <a:solidFill>
                  <a:srgbClr val="FF0000"/>
                </a:solidFill>
                <a:latin typeface="Arial"/>
              </a:rPr>
              <a:t>sądzie</a:t>
            </a:r>
            <a:r>
              <a:rPr lang="pl-PL" sz="3200" b="0" strike="noStrike" spc="-1" dirty="0">
                <a:solidFill>
                  <a:srgbClr val="FFFFFF"/>
                </a:solidFill>
                <a:latin typeface="Arial"/>
              </a:rPr>
              <a:t>, w wymiarze co najmniej </a:t>
            </a:r>
            <a:r>
              <a:rPr lang="pl-PL" sz="3200" b="1" strike="noStrike" spc="-1" dirty="0">
                <a:solidFill>
                  <a:srgbClr val="FF0000"/>
                </a:solidFill>
                <a:latin typeface="Arial"/>
              </a:rPr>
              <a:t>1 tygodnia</a:t>
            </a:r>
            <a:r>
              <a:rPr lang="pl-PL" sz="3200" b="0" strike="noStrike" spc="-1" dirty="0">
                <a:solidFill>
                  <a:srgbClr val="FFFFFF"/>
                </a:solidFill>
                <a:latin typeface="Arial"/>
              </a:rPr>
              <a:t>.</a:t>
            </a:r>
            <a:endParaRPr lang="en-US" sz="32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FFFFFF"/>
                </a:solidFill>
                <a:latin typeface="Arial"/>
              </a:rPr>
              <a:t>Tydzień praktyki w sądzie wlicza się w ogólny, obowiązkowy wymiar praktyki – nie jest to dodatkowy, osobny okres.</a:t>
            </a:r>
            <a:endParaRPr lang="en-US" sz="2400" b="0" strike="noStrike" spc="-1" dirty="0">
              <a:solidFill>
                <a:srgbClr val="FFFFFF"/>
              </a:solidFill>
              <a:latin typeface="Arial"/>
            </a:endParaRPr>
          </a:p>
          <a:p>
            <a:pPr algn="just">
              <a:spcBef>
                <a:spcPts val="799"/>
              </a:spcBef>
              <a:tabLst>
                <a:tab pos="0" algn="l"/>
              </a:tabLst>
            </a:pPr>
            <a:r>
              <a:rPr lang="pl-PL" sz="2000" b="0" strike="noStrike" spc="-1" dirty="0" smtClean="0">
                <a:solidFill>
                  <a:srgbClr val="92D050"/>
                </a:solidFill>
                <a:latin typeface="Arial"/>
              </a:rPr>
              <a:t>Podstawa</a:t>
            </a:r>
            <a:r>
              <a:rPr lang="pl-PL" sz="2000" b="0" strike="noStrike" spc="-1" dirty="0">
                <a:solidFill>
                  <a:srgbClr val="92D050"/>
                </a:solidFill>
                <a:latin typeface="Arial"/>
              </a:rPr>
              <a:t>: § 4 ust. 4 </a:t>
            </a:r>
            <a:r>
              <a:rPr lang="pl-PL" sz="2000" b="0" strike="noStrike" spc="-1" dirty="0" smtClean="0">
                <a:solidFill>
                  <a:srgbClr val="92D050"/>
                </a:solidFill>
                <a:latin typeface="Arial"/>
              </a:rPr>
              <a:t>zarządzenia </a:t>
            </a:r>
            <a:r>
              <a:rPr lang="pl-PL" sz="2000" b="0" strike="noStrike" spc="-1" dirty="0">
                <a:solidFill>
                  <a:srgbClr val="92D050"/>
                </a:solidFill>
                <a:latin typeface="Arial"/>
              </a:rPr>
              <a:t>nr 12/2023 Dziekana </a:t>
            </a:r>
            <a:r>
              <a:rPr lang="pl-PL" sz="2000" b="0" strike="noStrike" spc="-1" dirty="0" err="1">
                <a:solidFill>
                  <a:srgbClr val="92D050"/>
                </a:solidFill>
                <a:latin typeface="Arial"/>
              </a:rPr>
              <a:t>WPiA</a:t>
            </a:r>
            <a:r>
              <a:rPr lang="pl-PL" sz="2000" b="0" strike="noStrike" spc="-1" dirty="0">
                <a:solidFill>
                  <a:srgbClr val="92D050"/>
                </a:solidFill>
                <a:latin typeface="Arial"/>
              </a:rPr>
              <a:t> US z dnia 13 kwietnia 2023 r. w sprawie regulaminu praktyk </a:t>
            </a:r>
            <a:r>
              <a:rPr lang="pl-PL" sz="2000" b="0" strike="noStrike" spc="-1" dirty="0" smtClean="0">
                <a:solidFill>
                  <a:srgbClr val="92D050"/>
                </a:solidFill>
                <a:latin typeface="Arial"/>
              </a:rPr>
              <a:t>- </a:t>
            </a:r>
            <a:r>
              <a:rPr lang="pl-PL" sz="2000" b="0" strike="noStrike" spc="-1" dirty="0">
                <a:solidFill>
                  <a:srgbClr val="92D050"/>
                </a:solidFill>
                <a:latin typeface="Arial"/>
              </a:rPr>
              <a:t>obowiązuje studentów rozpoczynających cykl kształcenia od roku akademickiego 2023/2024.</a:t>
            </a:r>
            <a:endParaRPr lang="en-US" sz="20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ole tekstowe 34"/>
          <p:cNvSpPr txBox="1"/>
          <p:nvPr/>
        </p:nvSpPr>
        <p:spPr>
          <a:xfrm>
            <a:off x="1142640" y="357120"/>
            <a:ext cx="7821720" cy="638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kierunku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prawo służb mundurowych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realizuje praktykę na studiach: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1) pierwszego stopnia - po zakończeniu realizacji zajęć dydaktycznych na pierwszym roku studiów;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2) drugiego stopnia - po zakończeniu realizacji zajęć dydaktycznych na pierwszym roku studiów;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- choćby nie uzyskał jeszcze ich zaliczenia.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ole tekstowe 35"/>
          <p:cNvSpPr txBox="1"/>
          <p:nvPr/>
        </p:nvSpPr>
        <p:spPr>
          <a:xfrm>
            <a:off x="1403280" y="357120"/>
            <a:ext cx="7561440" cy="638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kierunku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prawo Internetu i ochrony informacji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realizuje praktykę po zakończeniu realizacji zajęć dydaktycznych na pierwszym roku studiów;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- choćby nie uzyskał jeszcze ich zaliczenia.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ole tekstowe 36"/>
          <p:cNvSpPr txBox="1"/>
          <p:nvPr/>
        </p:nvSpPr>
        <p:spPr>
          <a:xfrm>
            <a:off x="1403280" y="357120"/>
            <a:ext cx="7561440" cy="6384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Student kierunku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prawo medyczne</a:t>
            </a: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 realizuje praktykę po zakończeniu realizacji zajęć dydaktycznych na pierwszym roku studiów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- choćby nie uzyskał jeszcze ich zaliczenia. 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ole tekstowe 37"/>
          <p:cNvSpPr txBox="1"/>
          <p:nvPr/>
        </p:nvSpPr>
        <p:spPr>
          <a:xfrm>
            <a:off x="1332000" y="836280"/>
            <a:ext cx="7704000" cy="533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 algn="just">
              <a:spcBef>
                <a:spcPts val="79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3200" b="0" strike="noStrike" spc="-1">
                <a:solidFill>
                  <a:srgbClr val="FFFFFF"/>
                </a:solidFill>
                <a:latin typeface="Arial"/>
              </a:rPr>
              <a:t>Zasadniczo praktyka powinna zostać odbyta w okresie od zakończenia zajęć dydaktycznych w semestrze letnim do rozpoczęcia zajęć dydaktycznych w bezpośrednio następującym po nim semestrze zimowym kolejnego roku akademickiego, czyli </a:t>
            </a:r>
            <a:r>
              <a:rPr lang="pl-PL" sz="3200" b="0" strike="noStrike" spc="-1">
                <a:solidFill>
                  <a:srgbClr val="FF0000"/>
                </a:solidFill>
                <a:latin typeface="Arial"/>
              </a:rPr>
              <a:t>w okresie od początku letniej sesji egzaminacyjnej do 30 września .</a:t>
            </a:r>
            <a:endParaRPr lang="en-US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</TotalTime>
  <Words>939</Words>
  <Application>Microsoft Office PowerPoint</Application>
  <PresentationFormat>Pokaz na ekranie (4:3)</PresentationFormat>
  <Paragraphs>103</Paragraphs>
  <Slides>37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37</vt:i4>
      </vt:variant>
    </vt:vector>
  </HeadingPairs>
  <TitlesOfParts>
    <vt:vector size="39" baseType="lpstr">
      <vt:lpstr>Office</vt:lpstr>
      <vt:lpstr>Office</vt:lpstr>
      <vt:lpstr>Praktyki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Formy odbycia praktyki: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Hospitacje praktyk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Praktyki </dc:title>
  <cp:lastModifiedBy>BK</cp:lastModifiedBy>
  <cp:revision>1</cp:revision>
  <dcterms:modified xsi:type="dcterms:W3CDTF">2026-06-17T18:22:01Z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2010-03-15T20:58:28Z</dcterms:created>
  <dc:creator>.</dc:creator>
  <dc:description/>
  <dc:language>en-US</dc:language>
  <cp:lastModifiedBy>Beata Kanarek</cp:lastModifiedBy>
  <dcterms:modified xsi:type="dcterms:W3CDTF">2023-08-17T06:58:03Z</dcterms:modified>
  <cp:revision>56</cp:revision>
  <dc:subject/>
  <dc:title>Praktyki zawodowe</dc:title>
</cp:coreProperties>
</file>